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962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trello.com/c/vcp8QGjw"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2998470"/>
            <a:ext cx="7772400" cy="833199"/>
          </a:xfrm>
          <a:prstGeom prst="rect">
            <a:avLst/>
          </a:prstGeom>
          <a:noFill/>
          <a:ln/>
        </p:spPr>
        <p:txBody>
          <a:bodyPr wrap="non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Student Collaboration Hub</a:t>
            </a:r>
            <a:endParaRPr lang="en-US" sz="5249" dirty="0"/>
          </a:p>
        </p:txBody>
      </p:sp>
      <p:sp>
        <p:nvSpPr>
          <p:cNvPr id="7" name="Text 4"/>
          <p:cNvSpPr/>
          <p:nvPr/>
        </p:nvSpPr>
        <p:spPr>
          <a:xfrm>
            <a:off x="1760220" y="4164925"/>
            <a:ext cx="11109960"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Empowering Collaboration and Learning. Welcome to the presentation of the Student Collaboration Hub, a project that aims to provide a platform for students to collaborate, share, learn, and grow.</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534722"/>
            <a:ext cx="638556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Technical Implementation</a:t>
            </a:r>
            <a:endParaRPr lang="en-US" sz="4374" dirty="0"/>
          </a:p>
        </p:txBody>
      </p:sp>
      <p:sp>
        <p:nvSpPr>
          <p:cNvPr id="6" name="Text 3"/>
          <p:cNvSpPr/>
          <p:nvPr/>
        </p:nvSpPr>
        <p:spPr>
          <a:xfrm>
            <a:off x="6319599" y="3562350"/>
            <a:ext cx="7477601" cy="2132409"/>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Student Collaboration Hub uses a wide range of technologies, including ReactJS, Node.js, MongoDB, and Firebase Cloud Functions. The platform integrates with multiple APIs to provide seamless connectivity with various systems and applications. The team also used Agile development methodologies to ensure efficient and iterative development.</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357080"/>
            <a:ext cx="54406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Future Enhancements</a:t>
            </a:r>
            <a:endParaRPr lang="en-US" sz="4374" dirty="0"/>
          </a:p>
        </p:txBody>
      </p:sp>
      <p:sp>
        <p:nvSpPr>
          <p:cNvPr id="6" name="Text 3"/>
          <p:cNvSpPr/>
          <p:nvPr/>
        </p:nvSpPr>
        <p:spPr>
          <a:xfrm>
            <a:off x="6319599" y="3384709"/>
            <a:ext cx="7477601" cy="2487811"/>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Student Collaboration Hub has several features and enhancements planned for the future. These include expanding the career and internship board, adding gamification elements to incentivize collaboration and skill-building, integrating more accessibility features, and more. Additionally, the team is considering the potential of expanding the platform to cater to broader audiences beyond students.</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980003"/>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Demo/Prototype</a:t>
            </a:r>
            <a:endParaRPr lang="en-US" sz="4374" dirty="0"/>
          </a:p>
        </p:txBody>
      </p:sp>
      <p:pic>
        <p:nvPicPr>
          <p:cNvPr id="5" name="Image 0" descr="preencoded.png"/>
          <p:cNvPicPr>
            <a:picLocks noChangeAspect="1"/>
          </p:cNvPicPr>
          <p:nvPr/>
        </p:nvPicPr>
        <p:blipFill>
          <a:blip r:embed="rId3"/>
          <a:stretch>
            <a:fillRect/>
          </a:stretch>
        </p:blipFill>
        <p:spPr>
          <a:xfrm>
            <a:off x="1760220" y="2118717"/>
            <a:ext cx="3481149" cy="2151459"/>
          </a:xfrm>
          <a:prstGeom prst="rect">
            <a:avLst/>
          </a:prstGeom>
        </p:spPr>
      </p:pic>
      <p:sp>
        <p:nvSpPr>
          <p:cNvPr id="6" name="Text 3"/>
          <p:cNvSpPr/>
          <p:nvPr/>
        </p:nvSpPr>
        <p:spPr>
          <a:xfrm>
            <a:off x="1760220" y="4547830"/>
            <a:ext cx="2221944"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Homepage</a:t>
            </a:r>
            <a:endParaRPr lang="en-US" sz="2187" dirty="0"/>
          </a:p>
        </p:txBody>
      </p:sp>
      <p:sp>
        <p:nvSpPr>
          <p:cNvPr id="7" name="Text 4"/>
          <p:cNvSpPr/>
          <p:nvPr/>
        </p:nvSpPr>
        <p:spPr>
          <a:xfrm>
            <a:off x="1760220" y="5117187"/>
            <a:ext cx="3481149"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The homepage of the Student Collaboration Hub showcases the latest activity, featured resources, and news.</a:t>
            </a:r>
            <a:endParaRPr lang="en-US" sz="1750" dirty="0"/>
          </a:p>
        </p:txBody>
      </p:sp>
      <p:pic>
        <p:nvPicPr>
          <p:cNvPr id="8" name="Image 1" descr="preencoded.png"/>
          <p:cNvPicPr>
            <a:picLocks noChangeAspect="1"/>
          </p:cNvPicPr>
          <p:nvPr/>
        </p:nvPicPr>
        <p:blipFill>
          <a:blip r:embed="rId4"/>
          <a:stretch>
            <a:fillRect/>
          </a:stretch>
        </p:blipFill>
        <p:spPr>
          <a:xfrm>
            <a:off x="5574625" y="2118717"/>
            <a:ext cx="3481149" cy="2151459"/>
          </a:xfrm>
          <a:prstGeom prst="rect">
            <a:avLst/>
          </a:prstGeom>
        </p:spPr>
      </p:pic>
      <p:sp>
        <p:nvSpPr>
          <p:cNvPr id="9" name="Text 5"/>
          <p:cNvSpPr/>
          <p:nvPr/>
        </p:nvSpPr>
        <p:spPr>
          <a:xfrm>
            <a:off x="5574625" y="4547830"/>
            <a:ext cx="235458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Virtual Study Room</a:t>
            </a:r>
            <a:endParaRPr lang="en-US" sz="2187" dirty="0"/>
          </a:p>
        </p:txBody>
      </p:sp>
      <p:sp>
        <p:nvSpPr>
          <p:cNvPr id="10" name="Text 6"/>
          <p:cNvSpPr/>
          <p:nvPr/>
        </p:nvSpPr>
        <p:spPr>
          <a:xfrm>
            <a:off x="5574625" y="5117187"/>
            <a:ext cx="3481149" cy="1777008"/>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The virtual study room is a feature that allows users to collaborate through video calls, screen sharing, and whiteboarding.</a:t>
            </a:r>
            <a:endParaRPr lang="en-US" sz="1750" dirty="0"/>
          </a:p>
        </p:txBody>
      </p:sp>
      <p:pic>
        <p:nvPicPr>
          <p:cNvPr id="11" name="Image 2" descr="preencoded.png"/>
          <p:cNvPicPr>
            <a:picLocks noChangeAspect="1"/>
          </p:cNvPicPr>
          <p:nvPr/>
        </p:nvPicPr>
        <p:blipFill>
          <a:blip r:embed="rId5"/>
          <a:stretch>
            <a:fillRect/>
          </a:stretch>
        </p:blipFill>
        <p:spPr>
          <a:xfrm>
            <a:off x="9389031" y="2118717"/>
            <a:ext cx="3481149" cy="2151459"/>
          </a:xfrm>
          <a:prstGeom prst="rect">
            <a:avLst/>
          </a:prstGeom>
        </p:spPr>
      </p:pic>
      <p:sp>
        <p:nvSpPr>
          <p:cNvPr id="12" name="Text 7"/>
          <p:cNvSpPr/>
          <p:nvPr/>
        </p:nvSpPr>
        <p:spPr>
          <a:xfrm>
            <a:off x="9389031" y="4547830"/>
            <a:ext cx="249174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Peer Review System</a:t>
            </a:r>
            <a:endParaRPr lang="en-US" sz="2187" dirty="0"/>
          </a:p>
        </p:txBody>
      </p:sp>
      <p:sp>
        <p:nvSpPr>
          <p:cNvPr id="13" name="Text 8"/>
          <p:cNvSpPr/>
          <p:nvPr/>
        </p:nvSpPr>
        <p:spPr>
          <a:xfrm>
            <a:off x="9389031" y="5117187"/>
            <a:ext cx="3481149" cy="2132409"/>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The peer review system is designed to allow students to provide and receive feedback on assignments, further improving their skills and knowledge.</a:t>
            </a:r>
            <a:endParaRPr lang="en-US" sz="1750" dirty="0"/>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179320"/>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Challenges Faced</a:t>
            </a:r>
            <a:endParaRPr lang="en-US" sz="4374" dirty="0"/>
          </a:p>
        </p:txBody>
      </p:sp>
      <p:sp>
        <p:nvSpPr>
          <p:cNvPr id="6" name="Text 3"/>
          <p:cNvSpPr/>
          <p:nvPr/>
        </p:nvSpPr>
        <p:spPr>
          <a:xfrm>
            <a:off x="833199" y="3206948"/>
            <a:ext cx="7477601" cy="284321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development team faced several challenges while creating the Student Collaboration Hub. These challenges included managing a diverse range of technologies and APIs, ensuring seamless integration between different systems, handling remote collaboration efficiently, and more. The team implemented various solutions to these challenges, such as using containers for development, adopting best practices for API management, developing a robust testing strategy, and more.</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646277"/>
            <a:ext cx="496062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Impact and Benefits</a:t>
            </a:r>
            <a:endParaRPr lang="en-US" sz="4374" dirty="0"/>
          </a:p>
        </p:txBody>
      </p:sp>
      <p:sp>
        <p:nvSpPr>
          <p:cNvPr id="6" name="Text 3"/>
          <p:cNvSpPr/>
          <p:nvPr/>
        </p:nvSpPr>
        <p:spPr>
          <a:xfrm>
            <a:off x="6319599" y="2673906"/>
            <a:ext cx="7477601" cy="3909417"/>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Student Collaboration Hub is expected to have a significant positive impact on students' education and professional growth. The platform provides numerous benefits such as improved communication, coordination, accessibility, and more. Beyond that, the platform has the potential to enhance the educational experience of students, foster critical thinking, facilitate knowledge sharing, and encourage collaborative learning. Educational institutions can benefit from the platform as well, by leveraging the data and insights generated by the platform to better understand student needs, improve the quality of education, and provide better services to students.</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C32"/>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282C32">
              <a:alpha val="80000"/>
            </a:srgbClr>
          </a:solidFill>
          <a:ln/>
        </p:spPr>
      </p:sp>
      <p:sp>
        <p:nvSpPr>
          <p:cNvPr id="6" name="Text 2"/>
          <p:cNvSpPr/>
          <p:nvPr/>
        </p:nvSpPr>
        <p:spPr>
          <a:xfrm>
            <a:off x="1760220" y="2712482"/>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Conclusion</a:t>
            </a:r>
            <a:endParaRPr lang="en-US" sz="4374" dirty="0"/>
          </a:p>
        </p:txBody>
      </p:sp>
      <p:sp>
        <p:nvSpPr>
          <p:cNvPr id="7" name="Text 3"/>
          <p:cNvSpPr/>
          <p:nvPr/>
        </p:nvSpPr>
        <p:spPr>
          <a:xfrm>
            <a:off x="1760220" y="3740110"/>
            <a:ext cx="11109960"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Student Collaboration Hub is an ambitious project that aims to make collaboration and learning easy, accessible, and fun. Through a comprehensive range of features, the platform provides students with tools and resources to improve their education, collaborate effectively, and grow personally and professionally. The team behind the project is proud of the work they have done and is excited about the prospect of bringing this platform to students worldwide.</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89491" y="799386"/>
            <a:ext cx="7765018" cy="1149191"/>
          </a:xfrm>
          <a:prstGeom prst="rect">
            <a:avLst/>
          </a:prstGeom>
          <a:noFill/>
          <a:ln/>
        </p:spPr>
        <p:txBody>
          <a:bodyPr wrap="square" rtlCol="0" anchor="t"/>
          <a:lstStyle/>
          <a:p>
            <a:pPr marL="0" indent="0">
              <a:lnSpc>
                <a:spcPts val="4525"/>
              </a:lnSpc>
              <a:buNone/>
            </a:pPr>
            <a:r>
              <a:rPr lang="en-US" sz="3620" b="1" dirty="0">
                <a:solidFill>
                  <a:srgbClr val="60A9FF"/>
                </a:solidFill>
                <a:latin typeface="Barlow" pitchFamily="34" charset="0"/>
                <a:ea typeface="Barlow" pitchFamily="34" charset="-122"/>
                <a:cs typeface="Barlow" pitchFamily="34" charset="-120"/>
              </a:rPr>
              <a:t>AI Chatbot: Enhancing Collaboration and Support</a:t>
            </a:r>
            <a:endParaRPr lang="en-US" sz="3620" dirty="0"/>
          </a:p>
        </p:txBody>
      </p:sp>
      <p:sp>
        <p:nvSpPr>
          <p:cNvPr id="6" name="Text 3"/>
          <p:cNvSpPr/>
          <p:nvPr/>
        </p:nvSpPr>
        <p:spPr>
          <a:xfrm>
            <a:off x="983575" y="2224326"/>
            <a:ext cx="7470934" cy="294084"/>
          </a:xfrm>
          <a:prstGeom prst="rect">
            <a:avLst/>
          </a:prstGeom>
          <a:noFill/>
          <a:ln/>
        </p:spPr>
        <p:txBody>
          <a:bodyPr wrap="none" rtlCol="0" anchor="t"/>
          <a:lstStyle/>
          <a:p>
            <a:pPr marL="342900" indent="-342900" algn="l">
              <a:lnSpc>
                <a:spcPts val="2317"/>
              </a:lnSpc>
              <a:buSzPct val="100000"/>
              <a:buChar char="•"/>
            </a:pPr>
            <a:r>
              <a:rPr lang="en-US" sz="1448" dirty="0">
                <a:solidFill>
                  <a:srgbClr val="EEEFF5"/>
                </a:solidFill>
                <a:latin typeface="Montserrat" pitchFamily="34" charset="0"/>
                <a:ea typeface="Montserrat" pitchFamily="34" charset="-122"/>
                <a:cs typeface="Montserrat" pitchFamily="34" charset="-120"/>
              </a:rPr>
              <a:t>Provides alumni information, expertise, and background</a:t>
            </a:r>
            <a:endParaRPr lang="en-US" sz="1448" dirty="0"/>
          </a:p>
        </p:txBody>
      </p:sp>
      <p:sp>
        <p:nvSpPr>
          <p:cNvPr id="7" name="Text 4"/>
          <p:cNvSpPr/>
          <p:nvPr/>
        </p:nvSpPr>
        <p:spPr>
          <a:xfrm>
            <a:off x="983575" y="2591872"/>
            <a:ext cx="7470934" cy="294084"/>
          </a:xfrm>
          <a:prstGeom prst="rect">
            <a:avLst/>
          </a:prstGeom>
          <a:noFill/>
          <a:ln/>
        </p:spPr>
        <p:txBody>
          <a:bodyPr wrap="none" rtlCol="0" anchor="t"/>
          <a:lstStyle/>
          <a:p>
            <a:pPr marL="342900" indent="-342900" algn="l">
              <a:lnSpc>
                <a:spcPts val="2317"/>
              </a:lnSpc>
              <a:buSzPct val="100000"/>
              <a:buChar char="•"/>
            </a:pPr>
            <a:r>
              <a:rPr lang="en-US" sz="1448" dirty="0">
                <a:solidFill>
                  <a:srgbClr val="EEEFF5"/>
                </a:solidFill>
                <a:latin typeface="Montserrat" pitchFamily="34" charset="0"/>
                <a:ea typeface="Montserrat" pitchFamily="34" charset="-122"/>
                <a:cs typeface="Montserrat" pitchFamily="34" charset="-120"/>
              </a:rPr>
              <a:t>Picks key points from discussions</a:t>
            </a:r>
            <a:endParaRPr lang="en-US" sz="1448" dirty="0"/>
          </a:p>
        </p:txBody>
      </p:sp>
      <p:sp>
        <p:nvSpPr>
          <p:cNvPr id="8" name="Text 5"/>
          <p:cNvSpPr/>
          <p:nvPr/>
        </p:nvSpPr>
        <p:spPr>
          <a:xfrm>
            <a:off x="983575" y="2959417"/>
            <a:ext cx="7470934" cy="294084"/>
          </a:xfrm>
          <a:prstGeom prst="rect">
            <a:avLst/>
          </a:prstGeom>
          <a:noFill/>
          <a:ln/>
        </p:spPr>
        <p:txBody>
          <a:bodyPr wrap="none" rtlCol="0" anchor="t"/>
          <a:lstStyle/>
          <a:p>
            <a:pPr marL="342900" indent="-342900" algn="l">
              <a:lnSpc>
                <a:spcPts val="2317"/>
              </a:lnSpc>
              <a:buSzPct val="100000"/>
              <a:buChar char="•"/>
            </a:pPr>
            <a:r>
              <a:rPr lang="en-US" sz="1448" dirty="0">
                <a:solidFill>
                  <a:srgbClr val="EEEFF5"/>
                </a:solidFill>
                <a:latin typeface="Montserrat" pitchFamily="34" charset="0"/>
                <a:ea typeface="Montserrat" pitchFamily="34" charset="-122"/>
                <a:cs typeface="Montserrat" pitchFamily="34" charset="-120"/>
              </a:rPr>
              <a:t>Shares study ideas related to your knowledge</a:t>
            </a:r>
            <a:endParaRPr lang="en-US" sz="1448" dirty="0"/>
          </a:p>
        </p:txBody>
      </p:sp>
      <p:sp>
        <p:nvSpPr>
          <p:cNvPr id="9" name="Text 6"/>
          <p:cNvSpPr/>
          <p:nvPr/>
        </p:nvSpPr>
        <p:spPr>
          <a:xfrm>
            <a:off x="983575" y="3326963"/>
            <a:ext cx="7470934" cy="294084"/>
          </a:xfrm>
          <a:prstGeom prst="rect">
            <a:avLst/>
          </a:prstGeom>
          <a:noFill/>
          <a:ln/>
        </p:spPr>
        <p:txBody>
          <a:bodyPr wrap="none" rtlCol="0" anchor="t"/>
          <a:lstStyle/>
          <a:p>
            <a:pPr marL="342900" indent="-342900" algn="l">
              <a:lnSpc>
                <a:spcPts val="2317"/>
              </a:lnSpc>
              <a:buSzPct val="100000"/>
              <a:buChar char="•"/>
            </a:pPr>
            <a:r>
              <a:rPr lang="en-US" sz="1448" dirty="0">
                <a:solidFill>
                  <a:srgbClr val="EEEFF5"/>
                </a:solidFill>
                <a:latin typeface="Montserrat" pitchFamily="34" charset="0"/>
                <a:ea typeface="Montserrat" pitchFamily="34" charset="-122"/>
                <a:cs typeface="Montserrat" pitchFamily="34" charset="-120"/>
              </a:rPr>
              <a:t>Shares event dates and information</a:t>
            </a:r>
            <a:endParaRPr lang="en-US" sz="1448" dirty="0"/>
          </a:p>
        </p:txBody>
      </p:sp>
      <p:sp>
        <p:nvSpPr>
          <p:cNvPr id="10" name="Text 7"/>
          <p:cNvSpPr/>
          <p:nvPr/>
        </p:nvSpPr>
        <p:spPr>
          <a:xfrm>
            <a:off x="983575" y="3694509"/>
            <a:ext cx="7470934" cy="294084"/>
          </a:xfrm>
          <a:prstGeom prst="rect">
            <a:avLst/>
          </a:prstGeom>
          <a:noFill/>
          <a:ln/>
        </p:spPr>
        <p:txBody>
          <a:bodyPr wrap="none" rtlCol="0" anchor="t"/>
          <a:lstStyle/>
          <a:p>
            <a:pPr marL="342900" indent="-342900" algn="l">
              <a:lnSpc>
                <a:spcPts val="2317"/>
              </a:lnSpc>
              <a:buSzPct val="100000"/>
              <a:buChar char="•"/>
            </a:pPr>
            <a:r>
              <a:rPr lang="en-US" sz="1448" dirty="0">
                <a:solidFill>
                  <a:srgbClr val="EEEFF5"/>
                </a:solidFill>
                <a:latin typeface="Montserrat" pitchFamily="34" charset="0"/>
                <a:ea typeface="Montserrat" pitchFamily="34" charset="-122"/>
                <a:cs typeface="Montserrat" pitchFamily="34" charset="-120"/>
              </a:rPr>
              <a:t>Provides articles and references</a:t>
            </a:r>
            <a:endParaRPr lang="en-US" sz="1448" dirty="0"/>
          </a:p>
        </p:txBody>
      </p:sp>
      <p:sp>
        <p:nvSpPr>
          <p:cNvPr id="11" name="Text 8"/>
          <p:cNvSpPr/>
          <p:nvPr/>
        </p:nvSpPr>
        <p:spPr>
          <a:xfrm>
            <a:off x="983575" y="4062055"/>
            <a:ext cx="7470934" cy="294084"/>
          </a:xfrm>
          <a:prstGeom prst="rect">
            <a:avLst/>
          </a:prstGeom>
          <a:noFill/>
          <a:ln/>
        </p:spPr>
        <p:txBody>
          <a:bodyPr wrap="none" rtlCol="0" anchor="t"/>
          <a:lstStyle/>
          <a:p>
            <a:pPr marL="342900" indent="-342900" algn="l">
              <a:lnSpc>
                <a:spcPts val="2317"/>
              </a:lnSpc>
              <a:buSzPct val="100000"/>
              <a:buChar char="•"/>
            </a:pPr>
            <a:r>
              <a:rPr lang="en-US" sz="1448" dirty="0">
                <a:solidFill>
                  <a:srgbClr val="EEEFF5"/>
                </a:solidFill>
                <a:latin typeface="Montserrat" pitchFamily="34" charset="0"/>
                <a:ea typeface="Montserrat" pitchFamily="34" charset="-122"/>
                <a:cs typeface="Montserrat" pitchFamily="34" charset="-120"/>
              </a:rPr>
              <a:t>Posts in discussion forums</a:t>
            </a:r>
            <a:endParaRPr lang="en-US" sz="1448" dirty="0"/>
          </a:p>
        </p:txBody>
      </p:sp>
      <p:sp>
        <p:nvSpPr>
          <p:cNvPr id="12" name="Text 9"/>
          <p:cNvSpPr/>
          <p:nvPr/>
        </p:nvSpPr>
        <p:spPr>
          <a:xfrm>
            <a:off x="983575" y="4429601"/>
            <a:ext cx="7470934" cy="294084"/>
          </a:xfrm>
          <a:prstGeom prst="rect">
            <a:avLst/>
          </a:prstGeom>
          <a:noFill/>
          <a:ln/>
        </p:spPr>
        <p:txBody>
          <a:bodyPr wrap="none" rtlCol="0" anchor="t"/>
          <a:lstStyle/>
          <a:p>
            <a:pPr marL="342900" indent="-342900" algn="l">
              <a:lnSpc>
                <a:spcPts val="2317"/>
              </a:lnSpc>
              <a:buSzPct val="100000"/>
              <a:buChar char="•"/>
            </a:pPr>
            <a:r>
              <a:rPr lang="en-US" sz="1448" dirty="0">
                <a:solidFill>
                  <a:srgbClr val="EEEFF5"/>
                </a:solidFill>
                <a:latin typeface="Montserrat" pitchFamily="34" charset="0"/>
                <a:ea typeface="Montserrat" pitchFamily="34" charset="-122"/>
                <a:cs typeface="Montserrat" pitchFamily="34" charset="-120"/>
              </a:rPr>
              <a:t>Provides tips with references</a:t>
            </a:r>
            <a:endParaRPr lang="en-US" sz="1448" dirty="0"/>
          </a:p>
        </p:txBody>
      </p:sp>
      <p:sp>
        <p:nvSpPr>
          <p:cNvPr id="13" name="Text 10"/>
          <p:cNvSpPr/>
          <p:nvPr/>
        </p:nvSpPr>
        <p:spPr>
          <a:xfrm>
            <a:off x="983575" y="4797147"/>
            <a:ext cx="7470934" cy="294084"/>
          </a:xfrm>
          <a:prstGeom prst="rect">
            <a:avLst/>
          </a:prstGeom>
          <a:noFill/>
          <a:ln/>
        </p:spPr>
        <p:txBody>
          <a:bodyPr wrap="none" rtlCol="0" anchor="t"/>
          <a:lstStyle/>
          <a:p>
            <a:pPr marL="342900" indent="-342900" algn="l">
              <a:lnSpc>
                <a:spcPts val="2317"/>
              </a:lnSpc>
              <a:buSzPct val="100000"/>
              <a:buChar char="•"/>
            </a:pPr>
            <a:r>
              <a:rPr lang="en-US" sz="1448" dirty="0">
                <a:solidFill>
                  <a:srgbClr val="EEEFF5"/>
                </a:solidFill>
                <a:latin typeface="Montserrat" pitchFamily="34" charset="0"/>
                <a:ea typeface="Montserrat" pitchFamily="34" charset="-122"/>
                <a:cs typeface="Montserrat" pitchFamily="34" charset="-120"/>
              </a:rPr>
              <a:t>Schedules meetings for you</a:t>
            </a:r>
            <a:endParaRPr lang="en-US" sz="1448" dirty="0"/>
          </a:p>
        </p:txBody>
      </p:sp>
      <p:sp>
        <p:nvSpPr>
          <p:cNvPr id="14" name="Text 11"/>
          <p:cNvSpPr/>
          <p:nvPr/>
        </p:nvSpPr>
        <p:spPr>
          <a:xfrm>
            <a:off x="983575" y="5164693"/>
            <a:ext cx="7470934" cy="294084"/>
          </a:xfrm>
          <a:prstGeom prst="rect">
            <a:avLst/>
          </a:prstGeom>
          <a:noFill/>
          <a:ln/>
        </p:spPr>
        <p:txBody>
          <a:bodyPr wrap="none" rtlCol="0" anchor="t"/>
          <a:lstStyle/>
          <a:p>
            <a:pPr marL="342900" indent="-342900" algn="l">
              <a:lnSpc>
                <a:spcPts val="2317"/>
              </a:lnSpc>
              <a:buSzPct val="100000"/>
              <a:buChar char="•"/>
            </a:pPr>
            <a:r>
              <a:rPr lang="en-US" sz="1448" dirty="0">
                <a:solidFill>
                  <a:srgbClr val="EEEFF5"/>
                </a:solidFill>
                <a:latin typeface="Montserrat" pitchFamily="34" charset="0"/>
                <a:ea typeface="Montserrat" pitchFamily="34" charset="-122"/>
                <a:cs typeface="Montserrat" pitchFamily="34" charset="-120"/>
              </a:rPr>
              <a:t>Helps with other problems related to this application</a:t>
            </a:r>
            <a:endParaRPr lang="en-US" sz="1448" dirty="0"/>
          </a:p>
        </p:txBody>
      </p:sp>
      <p:sp>
        <p:nvSpPr>
          <p:cNvPr id="15" name="Text 12"/>
          <p:cNvSpPr/>
          <p:nvPr/>
        </p:nvSpPr>
        <p:spPr>
          <a:xfrm>
            <a:off x="689491" y="5665589"/>
            <a:ext cx="7765018" cy="1764506"/>
          </a:xfrm>
          <a:prstGeom prst="rect">
            <a:avLst/>
          </a:prstGeom>
          <a:noFill/>
          <a:ln/>
        </p:spPr>
        <p:txBody>
          <a:bodyPr wrap="square" rtlCol="0" anchor="t"/>
          <a:lstStyle/>
          <a:p>
            <a:pPr marL="0" indent="0">
              <a:lnSpc>
                <a:spcPts val="2317"/>
              </a:lnSpc>
              <a:buNone/>
            </a:pPr>
            <a:r>
              <a:rPr lang="en-US" sz="1448" dirty="0">
                <a:solidFill>
                  <a:srgbClr val="EEEFF5"/>
                </a:solidFill>
                <a:latin typeface="Montserrat" pitchFamily="34" charset="0"/>
                <a:ea typeface="Montserrat" pitchFamily="34" charset="-122"/>
                <a:cs typeface="Montserrat" pitchFamily="34" charset="-120"/>
              </a:rPr>
              <a:t>Our AI-powered chatbot is a valuable addition to the Student Collaboration Hub. It offers a range of features to enhance collaboration, support, and knowledge sharing. From providing alumni information and expertise to picking key points from discussions, sharing study ideas, event dates, articles, and references, posting in discussion forums, providing tips, scheduling meetings, and helping with application-related problems, our chatbot is here to assist you every step of the way.</a:t>
            </a:r>
            <a:endParaRPr lang="en-US" sz="1448" dirty="0"/>
          </a:p>
        </p:txBody>
      </p:sp>
      <p:pic>
        <p:nvPicPr>
          <p:cNvPr id="1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423285"/>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Q&amp;A</a:t>
            </a:r>
            <a:endParaRPr lang="en-US" sz="4374" dirty="0"/>
          </a:p>
        </p:txBody>
      </p:sp>
      <p:sp>
        <p:nvSpPr>
          <p:cNvPr id="7" name="Text 4"/>
          <p:cNvSpPr/>
          <p:nvPr/>
        </p:nvSpPr>
        <p:spPr>
          <a:xfrm>
            <a:off x="1760220" y="4450913"/>
            <a:ext cx="11109960"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Thank you for your attention. We hope you found this presentation informative and engaging.  </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Introduction</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In today's world, collaboration is essential for success. The Student Collaboration Hub is a platform that allows students to come together and work towards achieving their academic goals, both individually and as a team.</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2304098"/>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Algorithms: </a:t>
            </a:r>
            <a:endParaRPr lang="en-US" sz="4374" dirty="0"/>
          </a:p>
        </p:txBody>
      </p:sp>
      <p:sp>
        <p:nvSpPr>
          <p:cNvPr id="5" name="Text 3"/>
          <p:cNvSpPr/>
          <p:nvPr/>
        </p:nvSpPr>
        <p:spPr>
          <a:xfrm>
            <a:off x="1760220" y="3331726"/>
            <a:ext cx="11109960" cy="355402"/>
          </a:xfrm>
          <a:prstGeom prst="rect">
            <a:avLst/>
          </a:prstGeom>
          <a:noFill/>
          <a:ln/>
        </p:spPr>
        <p:txBody>
          <a:bodyPr wrap="none" rtlCol="0" anchor="t"/>
          <a:lstStyle/>
          <a:p>
            <a:pPr marL="0" indent="0">
              <a:lnSpc>
                <a:spcPts val="2799"/>
              </a:lnSpc>
              <a:buNone/>
            </a:pPr>
            <a:endParaRPr lang="en-US" sz="1750" dirty="0"/>
          </a:p>
        </p:txBody>
      </p:sp>
      <p:sp>
        <p:nvSpPr>
          <p:cNvPr id="6" name="Text 4"/>
          <p:cNvSpPr/>
          <p:nvPr/>
        </p:nvSpPr>
        <p:spPr>
          <a:xfrm>
            <a:off x="1760220" y="3937040"/>
            <a:ext cx="11109960" cy="355402"/>
          </a:xfrm>
          <a:prstGeom prst="rect">
            <a:avLst/>
          </a:prstGeom>
          <a:noFill/>
          <a:ln/>
        </p:spPr>
        <p:txBody>
          <a:bodyPr wrap="none" rtlCol="0" anchor="t"/>
          <a:lstStyle/>
          <a:p>
            <a:pPr marL="0" indent="0">
              <a:lnSpc>
                <a:spcPts val="2799"/>
              </a:lnSpc>
              <a:buNone/>
            </a:pPr>
            <a:endParaRPr lang="en-US" sz="1750" dirty="0"/>
          </a:p>
        </p:txBody>
      </p:sp>
      <p:sp>
        <p:nvSpPr>
          <p:cNvPr id="7" name="Text 5"/>
          <p:cNvSpPr/>
          <p:nvPr/>
        </p:nvSpPr>
        <p:spPr>
          <a:xfrm>
            <a:off x="1760220" y="4542353"/>
            <a:ext cx="11109960" cy="355402"/>
          </a:xfrm>
          <a:prstGeom prst="rect">
            <a:avLst/>
          </a:prstGeom>
          <a:noFill/>
          <a:ln/>
        </p:spPr>
        <p:txBody>
          <a:bodyPr wrap="none" rtlCol="0" anchor="t"/>
          <a:lstStyle/>
          <a:p>
            <a:pPr marL="0" indent="0">
              <a:lnSpc>
                <a:spcPts val="2799"/>
              </a:lnSpc>
              <a:buNone/>
            </a:pPr>
            <a:endParaRPr lang="en-US" sz="1750" dirty="0"/>
          </a:p>
        </p:txBody>
      </p:sp>
      <p:sp>
        <p:nvSpPr>
          <p:cNvPr id="8" name="Text 6"/>
          <p:cNvSpPr/>
          <p:nvPr/>
        </p:nvSpPr>
        <p:spPr>
          <a:xfrm>
            <a:off x="1760220" y="5231011"/>
            <a:ext cx="4443889"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        Link   :   </a:t>
            </a:r>
            <a:r>
              <a:rPr lang="en-US" sz="4374" b="1" u="sng" dirty="0">
                <a:solidFill>
                  <a:srgbClr val="60A9FF"/>
                </a:solidFill>
                <a:latin typeface="Barlow" pitchFamily="34" charset="0"/>
                <a:ea typeface="Barlow" pitchFamily="34" charset="-122"/>
                <a:cs typeface="Barlow" pitchFamily="34" charset="-120"/>
                <a:hlinkClick r:id="rId3">
                  <a:extLst>
                    <a:ext uri="{A12FA001-AC4F-418D-AE19-62706E023703}">
                      <ahyp:hlinkClr xmlns:ahyp="http://schemas.microsoft.com/office/drawing/2018/hyperlinkcolor" xmlns="" val="tx"/>
                    </a:ext>
                  </a:extLst>
                </a:hlinkClick>
              </a:rPr>
              <a:t>here</a:t>
            </a:r>
            <a:endParaRPr lang="en-US" sz="4374" dirty="0"/>
          </a:p>
        </p:txBody>
      </p:sp>
      <p:pic>
        <p:nvPicPr>
          <p:cNvPr id="9" name="Image 0"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712482"/>
            <a:ext cx="480822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Problem Statement</a:t>
            </a:r>
            <a:endParaRPr lang="en-US" sz="4374" dirty="0"/>
          </a:p>
        </p:txBody>
      </p:sp>
      <p:sp>
        <p:nvSpPr>
          <p:cNvPr id="6" name="Text 3"/>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Despite the numerous advantages of collaboration, students face various challenges while trying to work together. These include communication issues, lack of coordination, lack of accessibility, and more. Additionally, there is no single centralized platform available to students that can adequately address these issues.</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447294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Solution Overview</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Student Collaboration Hub is a comprehensive solution, providing a diverse range of features that cater to the needs of students. The platform is designed to help students improve communication, coordination, and accessibility while fostering a collaborative environment.</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999053"/>
            <a:ext cx="451866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Feature Highlights</a:t>
            </a:r>
            <a:endParaRPr lang="en-US" sz="4374" dirty="0"/>
          </a:p>
        </p:txBody>
      </p:sp>
      <p:sp>
        <p:nvSpPr>
          <p:cNvPr id="5" name="Shape 3"/>
          <p:cNvSpPr/>
          <p:nvPr/>
        </p:nvSpPr>
        <p:spPr>
          <a:xfrm>
            <a:off x="1760220" y="2137767"/>
            <a:ext cx="5443895" cy="2435304"/>
          </a:xfrm>
          <a:prstGeom prst="roundRect">
            <a:avLst>
              <a:gd name="adj" fmla="val 5474"/>
            </a:avLst>
          </a:prstGeom>
          <a:solidFill>
            <a:srgbClr val="282C32"/>
          </a:solidFill>
          <a:ln/>
        </p:spPr>
      </p:sp>
      <p:sp>
        <p:nvSpPr>
          <p:cNvPr id="6" name="Text 4"/>
          <p:cNvSpPr/>
          <p:nvPr/>
        </p:nvSpPr>
        <p:spPr>
          <a:xfrm>
            <a:off x="1982391" y="2359938"/>
            <a:ext cx="234696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Alumni Information</a:t>
            </a:r>
            <a:endParaRPr lang="en-US" sz="2187" dirty="0"/>
          </a:p>
        </p:txBody>
      </p:sp>
      <p:sp>
        <p:nvSpPr>
          <p:cNvPr id="7" name="Text 5"/>
          <p:cNvSpPr/>
          <p:nvPr/>
        </p:nvSpPr>
        <p:spPr>
          <a:xfrm>
            <a:off x="1982391" y="2929295"/>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Connect with alumni for mentorship and guidance. Get first-hand advice and insights about career opportunities and professional growth.</a:t>
            </a:r>
            <a:endParaRPr lang="en-US" sz="1750" dirty="0"/>
          </a:p>
        </p:txBody>
      </p:sp>
      <p:sp>
        <p:nvSpPr>
          <p:cNvPr id="8" name="Shape 6"/>
          <p:cNvSpPr/>
          <p:nvPr/>
        </p:nvSpPr>
        <p:spPr>
          <a:xfrm>
            <a:off x="7426285" y="2137767"/>
            <a:ext cx="5443895" cy="2435304"/>
          </a:xfrm>
          <a:prstGeom prst="roundRect">
            <a:avLst>
              <a:gd name="adj" fmla="val 5474"/>
            </a:avLst>
          </a:prstGeom>
          <a:solidFill>
            <a:srgbClr val="282C32"/>
          </a:solidFill>
          <a:ln/>
        </p:spPr>
      </p:sp>
      <p:sp>
        <p:nvSpPr>
          <p:cNvPr id="9" name="Text 7"/>
          <p:cNvSpPr/>
          <p:nvPr/>
        </p:nvSpPr>
        <p:spPr>
          <a:xfrm>
            <a:off x="7648456" y="2359938"/>
            <a:ext cx="387858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Collaborative Document Editing</a:t>
            </a:r>
            <a:endParaRPr lang="en-US" sz="2187" dirty="0"/>
          </a:p>
        </p:txBody>
      </p:sp>
      <p:sp>
        <p:nvSpPr>
          <p:cNvPr id="10" name="Text 8"/>
          <p:cNvSpPr/>
          <p:nvPr/>
        </p:nvSpPr>
        <p:spPr>
          <a:xfrm>
            <a:off x="7648456" y="2929295"/>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Work in real-time with your teammates on documents, presentations, and code. Increase productivity, track changes, and effectively complete group projects.</a:t>
            </a:r>
            <a:endParaRPr lang="en-US" sz="1750" dirty="0"/>
          </a:p>
        </p:txBody>
      </p:sp>
      <p:sp>
        <p:nvSpPr>
          <p:cNvPr id="11" name="Shape 9"/>
          <p:cNvSpPr/>
          <p:nvPr/>
        </p:nvSpPr>
        <p:spPr>
          <a:xfrm>
            <a:off x="1760220" y="4795242"/>
            <a:ext cx="5443895" cy="2435304"/>
          </a:xfrm>
          <a:prstGeom prst="roundRect">
            <a:avLst>
              <a:gd name="adj" fmla="val 5474"/>
            </a:avLst>
          </a:prstGeom>
          <a:solidFill>
            <a:srgbClr val="282C32"/>
          </a:solidFill>
          <a:ln/>
        </p:spPr>
      </p:sp>
      <p:sp>
        <p:nvSpPr>
          <p:cNvPr id="12" name="Text 10"/>
          <p:cNvSpPr/>
          <p:nvPr/>
        </p:nvSpPr>
        <p:spPr>
          <a:xfrm>
            <a:off x="1982391" y="5017413"/>
            <a:ext cx="230124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Discussion Forums</a:t>
            </a:r>
            <a:endParaRPr lang="en-US" sz="2187" dirty="0"/>
          </a:p>
        </p:txBody>
      </p:sp>
      <p:sp>
        <p:nvSpPr>
          <p:cNvPr id="13" name="Text 11"/>
          <p:cNvSpPr/>
          <p:nvPr/>
        </p:nvSpPr>
        <p:spPr>
          <a:xfrm>
            <a:off x="1982391" y="5586770"/>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Engage in discussions, ask questions, and share insights. Promote critical thinking, knowledge sharing, and collaborative learning.</a:t>
            </a:r>
            <a:endParaRPr lang="en-US" sz="1750" dirty="0"/>
          </a:p>
        </p:txBody>
      </p:sp>
      <p:sp>
        <p:nvSpPr>
          <p:cNvPr id="14" name="Shape 12"/>
          <p:cNvSpPr/>
          <p:nvPr/>
        </p:nvSpPr>
        <p:spPr>
          <a:xfrm>
            <a:off x="7426285" y="4795242"/>
            <a:ext cx="5443895" cy="2435304"/>
          </a:xfrm>
          <a:prstGeom prst="roundRect">
            <a:avLst>
              <a:gd name="adj" fmla="val 5474"/>
            </a:avLst>
          </a:prstGeom>
          <a:solidFill>
            <a:srgbClr val="282C32"/>
          </a:solidFill>
          <a:ln/>
        </p:spPr>
      </p:sp>
      <p:sp>
        <p:nvSpPr>
          <p:cNvPr id="15" name="Text 13"/>
          <p:cNvSpPr/>
          <p:nvPr/>
        </p:nvSpPr>
        <p:spPr>
          <a:xfrm>
            <a:off x="7648456" y="5017413"/>
            <a:ext cx="324612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Project Management Tools</a:t>
            </a:r>
            <a:endParaRPr lang="en-US" sz="2187" dirty="0"/>
          </a:p>
        </p:txBody>
      </p:sp>
      <p:sp>
        <p:nvSpPr>
          <p:cNvPr id="16" name="Text 14"/>
          <p:cNvSpPr/>
          <p:nvPr/>
        </p:nvSpPr>
        <p:spPr>
          <a:xfrm>
            <a:off x="7648456" y="5586770"/>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Organize and track progress on group projects. Keep everyone on the same page and meet deadlines with ease.</a:t>
            </a:r>
            <a:endParaRPr lang="en-US" sz="1750"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999053"/>
            <a:ext cx="451866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Feature Highlights</a:t>
            </a:r>
            <a:endParaRPr lang="en-US" sz="4374" dirty="0"/>
          </a:p>
        </p:txBody>
      </p:sp>
      <p:sp>
        <p:nvSpPr>
          <p:cNvPr id="5" name="Shape 3"/>
          <p:cNvSpPr/>
          <p:nvPr/>
        </p:nvSpPr>
        <p:spPr>
          <a:xfrm>
            <a:off x="1760220" y="2137767"/>
            <a:ext cx="5443895" cy="2435304"/>
          </a:xfrm>
          <a:prstGeom prst="roundRect">
            <a:avLst>
              <a:gd name="adj" fmla="val 5474"/>
            </a:avLst>
          </a:prstGeom>
          <a:solidFill>
            <a:srgbClr val="282C32"/>
          </a:solidFill>
          <a:ln/>
        </p:spPr>
      </p:sp>
      <p:sp>
        <p:nvSpPr>
          <p:cNvPr id="6" name="Text 4"/>
          <p:cNvSpPr/>
          <p:nvPr/>
        </p:nvSpPr>
        <p:spPr>
          <a:xfrm>
            <a:off x="1982391" y="2359938"/>
            <a:ext cx="249174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Peer Review System</a:t>
            </a:r>
            <a:endParaRPr lang="en-US" sz="2187" dirty="0"/>
          </a:p>
        </p:txBody>
      </p:sp>
      <p:sp>
        <p:nvSpPr>
          <p:cNvPr id="7" name="Text 5"/>
          <p:cNvSpPr/>
          <p:nvPr/>
        </p:nvSpPr>
        <p:spPr>
          <a:xfrm>
            <a:off x="1982391" y="2929295"/>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Receive and provide constructive feedback on assignments. Improve your skills, learn from your peers, and become a more well-rounded student.</a:t>
            </a:r>
            <a:endParaRPr lang="en-US" sz="1750" dirty="0"/>
          </a:p>
        </p:txBody>
      </p:sp>
      <p:sp>
        <p:nvSpPr>
          <p:cNvPr id="8" name="Shape 6"/>
          <p:cNvSpPr/>
          <p:nvPr/>
        </p:nvSpPr>
        <p:spPr>
          <a:xfrm>
            <a:off x="7426285" y="2137767"/>
            <a:ext cx="5443895" cy="2435304"/>
          </a:xfrm>
          <a:prstGeom prst="roundRect">
            <a:avLst>
              <a:gd name="adj" fmla="val 5474"/>
            </a:avLst>
          </a:prstGeom>
          <a:solidFill>
            <a:srgbClr val="282C32"/>
          </a:solidFill>
          <a:ln/>
        </p:spPr>
      </p:sp>
      <p:sp>
        <p:nvSpPr>
          <p:cNvPr id="9" name="Text 7"/>
          <p:cNvSpPr/>
          <p:nvPr/>
        </p:nvSpPr>
        <p:spPr>
          <a:xfrm>
            <a:off x="7648456" y="2359938"/>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Resource Sharing</a:t>
            </a:r>
            <a:endParaRPr lang="en-US" sz="2187" dirty="0"/>
          </a:p>
        </p:txBody>
      </p:sp>
      <p:sp>
        <p:nvSpPr>
          <p:cNvPr id="10" name="Text 8"/>
          <p:cNvSpPr/>
          <p:nvPr/>
        </p:nvSpPr>
        <p:spPr>
          <a:xfrm>
            <a:off x="7648456" y="2929295"/>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Share study guides, lecture notes, and additional learning materials. Access a wealth of resources created by users with diverse backgrounds and experiences.</a:t>
            </a:r>
            <a:endParaRPr lang="en-US" sz="1750" dirty="0"/>
          </a:p>
        </p:txBody>
      </p:sp>
      <p:sp>
        <p:nvSpPr>
          <p:cNvPr id="11" name="Shape 9"/>
          <p:cNvSpPr/>
          <p:nvPr/>
        </p:nvSpPr>
        <p:spPr>
          <a:xfrm>
            <a:off x="1760220" y="4795242"/>
            <a:ext cx="5443895" cy="2435304"/>
          </a:xfrm>
          <a:prstGeom prst="roundRect">
            <a:avLst>
              <a:gd name="adj" fmla="val 5474"/>
            </a:avLst>
          </a:prstGeom>
          <a:solidFill>
            <a:srgbClr val="282C32"/>
          </a:solidFill>
          <a:ln/>
        </p:spPr>
      </p:sp>
      <p:sp>
        <p:nvSpPr>
          <p:cNvPr id="12" name="Text 10"/>
          <p:cNvSpPr/>
          <p:nvPr/>
        </p:nvSpPr>
        <p:spPr>
          <a:xfrm>
            <a:off x="1982391" y="5017413"/>
            <a:ext cx="222194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Event Calendar</a:t>
            </a:r>
            <a:endParaRPr lang="en-US" sz="2187" dirty="0"/>
          </a:p>
        </p:txBody>
      </p:sp>
      <p:sp>
        <p:nvSpPr>
          <p:cNvPr id="13" name="Text 11"/>
          <p:cNvSpPr/>
          <p:nvPr/>
        </p:nvSpPr>
        <p:spPr>
          <a:xfrm>
            <a:off x="1982391" y="5586770"/>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Schedule study sessions, group meetings, and collaborative activities. Stay organized, motivated, and on top of your academic commitments.</a:t>
            </a:r>
            <a:endParaRPr lang="en-US" sz="1750" dirty="0"/>
          </a:p>
        </p:txBody>
      </p:sp>
      <p:sp>
        <p:nvSpPr>
          <p:cNvPr id="14" name="Shape 12"/>
          <p:cNvSpPr/>
          <p:nvPr/>
        </p:nvSpPr>
        <p:spPr>
          <a:xfrm>
            <a:off x="7426285" y="4795242"/>
            <a:ext cx="5443895" cy="2435304"/>
          </a:xfrm>
          <a:prstGeom prst="roundRect">
            <a:avLst>
              <a:gd name="adj" fmla="val 5474"/>
            </a:avLst>
          </a:prstGeom>
          <a:solidFill>
            <a:srgbClr val="282C32"/>
          </a:solidFill>
          <a:ln/>
        </p:spPr>
      </p:sp>
      <p:sp>
        <p:nvSpPr>
          <p:cNvPr id="15" name="Text 13"/>
          <p:cNvSpPr/>
          <p:nvPr/>
        </p:nvSpPr>
        <p:spPr>
          <a:xfrm>
            <a:off x="7648456" y="5017413"/>
            <a:ext cx="335280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Skill Exchange Marketplace</a:t>
            </a:r>
            <a:endParaRPr lang="en-US" sz="2187" dirty="0"/>
          </a:p>
        </p:txBody>
      </p:sp>
      <p:sp>
        <p:nvSpPr>
          <p:cNvPr id="16" name="Text 14"/>
          <p:cNvSpPr/>
          <p:nvPr/>
        </p:nvSpPr>
        <p:spPr>
          <a:xfrm>
            <a:off x="7648456" y="5586770"/>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Offer and request help for specific skills. Collaborate with other students to improve your skills and knowledge.</a:t>
            </a:r>
            <a:endParaRPr lang="en-US" sz="1750"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821293"/>
            <a:ext cx="451866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Feature Highlights</a:t>
            </a:r>
            <a:endParaRPr lang="en-US" sz="4374" dirty="0"/>
          </a:p>
        </p:txBody>
      </p:sp>
      <p:sp>
        <p:nvSpPr>
          <p:cNvPr id="5" name="Shape 3"/>
          <p:cNvSpPr/>
          <p:nvPr/>
        </p:nvSpPr>
        <p:spPr>
          <a:xfrm>
            <a:off x="1760220" y="1960007"/>
            <a:ext cx="5443895" cy="2790706"/>
          </a:xfrm>
          <a:prstGeom prst="roundRect">
            <a:avLst>
              <a:gd name="adj" fmla="val 4777"/>
            </a:avLst>
          </a:prstGeom>
          <a:solidFill>
            <a:srgbClr val="282C32"/>
          </a:solidFill>
          <a:ln/>
        </p:spPr>
      </p:sp>
      <p:sp>
        <p:nvSpPr>
          <p:cNvPr id="6" name="Text 4"/>
          <p:cNvSpPr/>
          <p:nvPr/>
        </p:nvSpPr>
        <p:spPr>
          <a:xfrm>
            <a:off x="1982391" y="2182177"/>
            <a:ext cx="249174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Virtual Study Rooms</a:t>
            </a:r>
            <a:endParaRPr lang="en-US" sz="2187" dirty="0"/>
          </a:p>
        </p:txBody>
      </p:sp>
      <p:sp>
        <p:nvSpPr>
          <p:cNvPr id="7" name="Text 5"/>
          <p:cNvSpPr/>
          <p:nvPr/>
        </p:nvSpPr>
        <p:spPr>
          <a:xfrm>
            <a:off x="1982391" y="2751534"/>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Collaborate through video calls, screen sharing, and whiteboarding. Work with your teammates as if you were in the same room, regardless of your location.</a:t>
            </a:r>
            <a:endParaRPr lang="en-US" sz="1750" dirty="0"/>
          </a:p>
        </p:txBody>
      </p:sp>
      <p:sp>
        <p:nvSpPr>
          <p:cNvPr id="8" name="Shape 6"/>
          <p:cNvSpPr/>
          <p:nvPr/>
        </p:nvSpPr>
        <p:spPr>
          <a:xfrm>
            <a:off x="7426285" y="1960007"/>
            <a:ext cx="5443895" cy="2790706"/>
          </a:xfrm>
          <a:prstGeom prst="roundRect">
            <a:avLst>
              <a:gd name="adj" fmla="val 4777"/>
            </a:avLst>
          </a:prstGeom>
          <a:solidFill>
            <a:srgbClr val="282C32"/>
          </a:solidFill>
          <a:ln/>
        </p:spPr>
      </p:sp>
      <p:sp>
        <p:nvSpPr>
          <p:cNvPr id="9" name="Text 7"/>
          <p:cNvSpPr/>
          <p:nvPr/>
        </p:nvSpPr>
        <p:spPr>
          <a:xfrm>
            <a:off x="7648456" y="2182177"/>
            <a:ext cx="345186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Career and Internship Board</a:t>
            </a:r>
            <a:endParaRPr lang="en-US" sz="2187" dirty="0"/>
          </a:p>
        </p:txBody>
      </p:sp>
      <p:sp>
        <p:nvSpPr>
          <p:cNvPr id="10" name="Text 8"/>
          <p:cNvSpPr/>
          <p:nvPr/>
        </p:nvSpPr>
        <p:spPr>
          <a:xfrm>
            <a:off x="7648456" y="2751534"/>
            <a:ext cx="4999553"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Access job postings, internship opportunities, and career advice. Broaden your career prospects, network with industry professionals, and develop your career skills.</a:t>
            </a:r>
            <a:endParaRPr lang="en-US" sz="1750" dirty="0"/>
          </a:p>
        </p:txBody>
      </p:sp>
      <p:sp>
        <p:nvSpPr>
          <p:cNvPr id="11" name="Shape 9"/>
          <p:cNvSpPr/>
          <p:nvPr/>
        </p:nvSpPr>
        <p:spPr>
          <a:xfrm>
            <a:off x="1760220" y="4972883"/>
            <a:ext cx="5443895" cy="2435304"/>
          </a:xfrm>
          <a:prstGeom prst="roundRect">
            <a:avLst>
              <a:gd name="adj" fmla="val 5474"/>
            </a:avLst>
          </a:prstGeom>
          <a:solidFill>
            <a:srgbClr val="282C32"/>
          </a:solidFill>
          <a:ln/>
        </p:spPr>
      </p:sp>
      <p:sp>
        <p:nvSpPr>
          <p:cNvPr id="12" name="Text 10"/>
          <p:cNvSpPr/>
          <p:nvPr/>
        </p:nvSpPr>
        <p:spPr>
          <a:xfrm>
            <a:off x="1982391" y="5195054"/>
            <a:ext cx="259080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Technical Blogs Page</a:t>
            </a:r>
            <a:endParaRPr lang="en-US" sz="2187" dirty="0"/>
          </a:p>
        </p:txBody>
      </p:sp>
      <p:sp>
        <p:nvSpPr>
          <p:cNvPr id="13" name="Text 11"/>
          <p:cNvSpPr/>
          <p:nvPr/>
        </p:nvSpPr>
        <p:spPr>
          <a:xfrm>
            <a:off x="1982391" y="5764411"/>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Share and explore technical blogs within the community. Stay up to date with the latest trends and insights, and showcase your skills and knowledge.</a:t>
            </a:r>
            <a:endParaRPr lang="en-US" sz="1750" dirty="0"/>
          </a:p>
        </p:txBody>
      </p:sp>
      <p:sp>
        <p:nvSpPr>
          <p:cNvPr id="14" name="Shape 12"/>
          <p:cNvSpPr/>
          <p:nvPr/>
        </p:nvSpPr>
        <p:spPr>
          <a:xfrm>
            <a:off x="7426285" y="4972883"/>
            <a:ext cx="5443895" cy="2435304"/>
          </a:xfrm>
          <a:prstGeom prst="roundRect">
            <a:avLst>
              <a:gd name="adj" fmla="val 5474"/>
            </a:avLst>
          </a:prstGeom>
          <a:solidFill>
            <a:srgbClr val="282C32"/>
          </a:solidFill>
          <a:ln/>
        </p:spPr>
      </p:sp>
      <p:sp>
        <p:nvSpPr>
          <p:cNvPr id="15" name="Text 13"/>
          <p:cNvSpPr/>
          <p:nvPr/>
        </p:nvSpPr>
        <p:spPr>
          <a:xfrm>
            <a:off x="7648456" y="5195054"/>
            <a:ext cx="363474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Coding and Challenge Section</a:t>
            </a:r>
            <a:endParaRPr lang="en-US" sz="2187" dirty="0"/>
          </a:p>
        </p:txBody>
      </p:sp>
      <p:sp>
        <p:nvSpPr>
          <p:cNvPr id="16" name="Text 14"/>
          <p:cNvSpPr/>
          <p:nvPr/>
        </p:nvSpPr>
        <p:spPr>
          <a:xfrm>
            <a:off x="7648456" y="5764411"/>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Promote hackathons, coding challenges, and programming competitions. Challenge yourself, learn new skills, and have fun while doing it.</a:t>
            </a:r>
            <a:endParaRPr lang="en-US" sz="1750"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765340"/>
            <a:ext cx="451866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Feature Highlights</a:t>
            </a:r>
            <a:endParaRPr lang="en-US" sz="4374" dirty="0"/>
          </a:p>
        </p:txBody>
      </p:sp>
      <p:sp>
        <p:nvSpPr>
          <p:cNvPr id="6" name="Shape 3"/>
          <p:cNvSpPr/>
          <p:nvPr/>
        </p:nvSpPr>
        <p:spPr>
          <a:xfrm>
            <a:off x="833199" y="2792968"/>
            <a:ext cx="9306401" cy="1724501"/>
          </a:xfrm>
          <a:prstGeom prst="roundRect">
            <a:avLst>
              <a:gd name="adj" fmla="val 7731"/>
            </a:avLst>
          </a:prstGeom>
          <a:solidFill>
            <a:srgbClr val="282C32"/>
          </a:solidFill>
          <a:ln/>
        </p:spPr>
      </p:sp>
      <p:sp>
        <p:nvSpPr>
          <p:cNvPr id="7" name="Text 4"/>
          <p:cNvSpPr/>
          <p:nvPr/>
        </p:nvSpPr>
        <p:spPr>
          <a:xfrm>
            <a:off x="1055370" y="3015139"/>
            <a:ext cx="409194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Integration with Learning System</a:t>
            </a:r>
            <a:endParaRPr lang="en-US" sz="2187" dirty="0"/>
          </a:p>
        </p:txBody>
      </p:sp>
      <p:sp>
        <p:nvSpPr>
          <p:cNvPr id="8" name="Text 5"/>
          <p:cNvSpPr/>
          <p:nvPr/>
        </p:nvSpPr>
        <p:spPr>
          <a:xfrm>
            <a:off x="1055370" y="3584496"/>
            <a:ext cx="8862060"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Enjoy seamless integration with existing learning management systems. Access all the tools and resources you need in one place.</a:t>
            </a:r>
            <a:endParaRPr lang="en-US" sz="1750" dirty="0"/>
          </a:p>
        </p:txBody>
      </p:sp>
      <p:sp>
        <p:nvSpPr>
          <p:cNvPr id="9" name="Shape 6"/>
          <p:cNvSpPr/>
          <p:nvPr/>
        </p:nvSpPr>
        <p:spPr>
          <a:xfrm>
            <a:off x="833199" y="4739640"/>
            <a:ext cx="9306401" cy="1724501"/>
          </a:xfrm>
          <a:prstGeom prst="roundRect">
            <a:avLst>
              <a:gd name="adj" fmla="val 7731"/>
            </a:avLst>
          </a:prstGeom>
          <a:solidFill>
            <a:srgbClr val="282C32"/>
          </a:solidFill>
          <a:ln/>
        </p:spPr>
      </p:sp>
      <p:sp>
        <p:nvSpPr>
          <p:cNvPr id="10" name="Text 7"/>
          <p:cNvSpPr/>
          <p:nvPr/>
        </p:nvSpPr>
        <p:spPr>
          <a:xfrm>
            <a:off x="1055370" y="4961811"/>
            <a:ext cx="272796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Accessibility Features</a:t>
            </a:r>
            <a:endParaRPr lang="en-US" sz="2187" dirty="0"/>
          </a:p>
        </p:txBody>
      </p:sp>
      <p:sp>
        <p:nvSpPr>
          <p:cNvPr id="11" name="Text 8"/>
          <p:cNvSpPr/>
          <p:nvPr/>
        </p:nvSpPr>
        <p:spPr>
          <a:xfrm>
            <a:off x="1055370" y="5531168"/>
            <a:ext cx="8862060"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Ensure inclusivity with features like text-to-speech and alt text. Provide equal opportunities for all students to access and benefit from the platform.</a:t>
            </a:r>
            <a:endParaRPr lang="en-US" sz="1750" dirty="0"/>
          </a:p>
        </p:txBody>
      </p:sp>
      <p:pic>
        <p:nvPicPr>
          <p:cNvPr id="1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1186</Words>
  <Application>Microsoft Office PowerPoint</Application>
  <PresentationFormat>Custom</PresentationFormat>
  <Paragraphs>89</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Moorche</cp:lastModifiedBy>
  <cp:revision>1</cp:revision>
  <dcterms:created xsi:type="dcterms:W3CDTF">2023-11-24T10:37:26Z</dcterms:created>
  <dcterms:modified xsi:type="dcterms:W3CDTF">2023-11-24T10:39:16Z</dcterms:modified>
</cp:coreProperties>
</file>